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B2EE4E-6C0C-4EFF-94BD-E24D83F2CE8A}">
  <a:tblStyle styleId="{9CB2EE4E-6C0C-4EFF-94BD-E24D83F2CE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J7GY1Xg6X20" TargetMode="External"/><Relationship Id="rId3" Type="http://schemas.openxmlformats.org/officeDocument/2006/relationships/hyperlink" Target="https://www.youtube.com/watch?v=g25G1M4EXrQ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v_5KcoSwmg4" TargetMode="External"/><Relationship Id="rId3" Type="http://schemas.openxmlformats.org/officeDocument/2006/relationships/hyperlink" Target="https://www.youtube.com/watch?v=iMdWY_Gn2DI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LghXfuvMkww&amp;t=30s" TargetMode="External"/><Relationship Id="rId3" Type="http://schemas.openxmlformats.org/officeDocument/2006/relationships/hyperlink" Target="https://www.youtube.com/watch?v=6lKS-Et-VmE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Miug2sZ4Io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c80tFJpTuo" TargetMode="External"/><Relationship Id="rId3" Type="http://schemas.openxmlformats.org/officeDocument/2006/relationships/hyperlink" Target="https://www.youtube.com/watch?v=zrtq1ulbYFA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kOOfpSkzrb4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mbfJxbTYtRs" TargetMode="External"/><Relationship Id="rId3" Type="http://schemas.openxmlformats.org/officeDocument/2006/relationships/hyperlink" Target="https://www.youtube.com/watch?v=9y7c9vweo8k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23lwilMafU" TargetMode="External"/><Relationship Id="rId3" Type="http://schemas.openxmlformats.org/officeDocument/2006/relationships/hyperlink" Target="https://www.youtube.com/watch?v=TajCh41y17I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AZUMEgHmCY8" TargetMode="External"/><Relationship Id="rId3" Type="http://schemas.openxmlformats.org/officeDocument/2006/relationships/hyperlink" Target="https://www.youtube.com/watch?v=FJ3N_2r6R-o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wV1FrqwZyKw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t8CNhakfB7c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-HXSHXUtFw&amp;t=35s" TargetMode="External"/><Relationship Id="rId3" Type="http://schemas.openxmlformats.org/officeDocument/2006/relationships/hyperlink" Target="https://www.youtube.com/watch?v=QJ0qlwSowxw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IYFZawos3v0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noBW8GvvoSw" TargetMode="External"/><Relationship Id="rId3" Type="http://schemas.openxmlformats.org/officeDocument/2006/relationships/hyperlink" Target="https://www.youtube.com/watch?v=mw4vMZDItQo&amp;t=6s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2cnkrtPZJNI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wAffwDiy3A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wAffwDiy3A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i8vzLz08xOg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p4xsk-SMA_8&amp;t=195s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co8s0egftsc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VnIH4gomOqc&amp;t=190s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9A-u8EoWcI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LmbyWGCwX90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-GrsjFmSRuk" TargetMode="External"/><Relationship Id="rId3" Type="http://schemas.openxmlformats.org/officeDocument/2006/relationships/hyperlink" Target="https://www.youtube.com/watch?v=cDuy0WY8twU" TargetMode="External"/><Relationship Id="rId4" Type="http://schemas.openxmlformats.org/officeDocument/2006/relationships/hyperlink" Target="https://www.youtube.com/watch?v=JZRXESV3R74&amp;t=13s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dVdgCFJZmgI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skrdyoabmgA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KLpDxsokZD4" TargetMode="External"/><Relationship Id="rId3" Type="http://schemas.openxmlformats.org/officeDocument/2006/relationships/hyperlink" Target="https://www.youtube.com/watch?v=A8wJc7vHcTs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Fs_1Yi4dy7A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uIBuaDA7gI" TargetMode="External"/><Relationship Id="rId3" Type="http://schemas.openxmlformats.org/officeDocument/2006/relationships/hyperlink" Target="https://www.youtube.com/watch?v=TFfUYe4KHL0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p4xtO4RBwPs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TB7dQh_TpUc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Jmz-e64fwI" TargetMode="External"/><Relationship Id="rId3" Type="http://schemas.openxmlformats.org/officeDocument/2006/relationships/hyperlink" Target="https://www.youtube.com/watch?v=E2KmO004G0Y&amp;t=242s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D4JdkkukXS4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TWzugdM_HQc" TargetMode="External"/><Relationship Id="rId3" Type="http://schemas.openxmlformats.org/officeDocument/2006/relationships/hyperlink" Target="https://www.youtube.com/watch?v=_2xHB1FmWpk" TargetMode="External"/><Relationship Id="rId4" Type="http://schemas.openxmlformats.org/officeDocument/2006/relationships/hyperlink" Target="https://www.youtube.com/shorts/vtatvBfwLEo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-1pMMIe4hb4" TargetMode="External"/><Relationship Id="rId3" Type="http://schemas.openxmlformats.org/officeDocument/2006/relationships/hyperlink" Target="https://www.youtube.com/watch?v=OFPwDe22CoY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ses.org/wire/visit-karl-marxs-apartment" TargetMode="External"/><Relationship Id="rId3" Type="http://schemas.openxmlformats.org/officeDocument/2006/relationships/hyperlink" Target="https://www.youtube.com/watch?v=HdZ9weP5i68&amp;t=35s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IfhMILe8C84" TargetMode="External"/><Relationship Id="rId3" Type="http://schemas.openxmlformats.org/officeDocument/2006/relationships/hyperlink" Target="https://www.youtube.com/watch?v=1DwijJfVbBg" TargetMode="External"/><Relationship Id="rId4" Type="http://schemas.openxmlformats.org/officeDocument/2006/relationships/hyperlink" Target="https://www.youtube.com/watch?v=TkHTbkPoEQ8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j10hgmCXQYQ&amp;t=45s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AkLvn6pSDOA" TargetMode="External"/><Relationship Id="rId3" Type="http://schemas.openxmlformats.org/officeDocument/2006/relationships/hyperlink" Target="https://www.youtube.com/watch?v=ZkhOXXhSIhU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qNI9aRUb3k&amp;t=43s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xiKqA-u8y4" TargetMode="External"/><Relationship Id="rId3" Type="http://schemas.openxmlformats.org/officeDocument/2006/relationships/hyperlink" Target="https://www.youtube.com/watch?v=eMBVfPXCVVw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mqbJ5P6ZZ9c" TargetMode="External"/><Relationship Id="rId3" Type="http://schemas.openxmlformats.org/officeDocument/2006/relationships/hyperlink" Target="https://www.youtube.com/watch?v=ns4pq_gQIg0&amp;t=53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jLesc5lITvo" TargetMode="External"/><Relationship Id="rId3" Type="http://schemas.openxmlformats.org/officeDocument/2006/relationships/hyperlink" Target="https://www.youtube.com/watch?v=P1whhxDn-Ic&amp;t=33s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khOXXhSIhU&amp;t=8s" TargetMode="External"/><Relationship Id="rId3" Type="http://schemas.openxmlformats.org/officeDocument/2006/relationships/hyperlink" Target="https://www.youtube.com/watch?v=gML1cG0LZSE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9aKxsg1_s8" TargetMode="External"/><Relationship Id="rId3" Type="http://schemas.openxmlformats.org/officeDocument/2006/relationships/hyperlink" Target="https://www.youtube.com/watch?v=K8Vd-P1attQ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ef34ef0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3ef34ef06e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ef34ef06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3ef34ef06e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ef34ef0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Charlie Chaplin E1+T2: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https://www.youtube.com/watch?v=J7GY1Xg6X20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John F. Kennedy E1+T2: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https://www.youtube.com/watch?v=g25G1M4EXrQ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3ef34ef06e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ef34ef0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 Jobs P3: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https://www.youtube.com/watch?v=v_5KcoSwmg4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Bowie S4: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https://www.youtube.com/watch?v=iMdWY_Gn2DI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3ef34ef06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ef34ef06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Kanye West L5: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https://www.youtube.com/watch?v=LghXfuvMkww&amp;t=30s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Joan Rivers F6: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https://www.youtube.com/watch?v=6lKS-Et-VmE</a:t>
            </a:r>
            <a:r>
              <a:rPr lang="en-GB"/>
              <a:t> </a:t>
            </a:r>
            <a:endParaRPr/>
          </a:p>
        </p:txBody>
      </p:sp>
      <p:sp>
        <p:nvSpPr>
          <p:cNvPr id="297" name="Google Shape;297;g13ef34ef06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ef34ef0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Russell Brand R7+I8: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https://www.youtube.com/watch?v=xMiug2sZ4Io</a:t>
            </a:r>
            <a:r>
              <a:rPr lang="en-GB"/>
              <a:t> </a:t>
            </a:r>
            <a:endParaRPr/>
          </a:p>
        </p:txBody>
      </p:sp>
      <p:sp>
        <p:nvSpPr>
          <p:cNvPr id="313" name="Google Shape;313;g13ef34ef06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263db0db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 Frank N. Furter E1&gt;R7: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https://www.youtube.com/watch?v=bc80tFJpTuo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 Clinton E1&gt;R7: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https://www.youtube.com/watch?v=zrtq1ulbYFA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4263db0dbc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ff9a76b11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Cameron E1 -&gt; P3: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https://www.youtube.com/watch?v=kOOfpSkzrb4</a:t>
            </a:r>
            <a:r>
              <a:rPr lang="en-GB"/>
              <a:t> </a:t>
            </a:r>
            <a:endParaRPr/>
          </a:p>
        </p:txBody>
      </p:sp>
      <p:sp>
        <p:nvSpPr>
          <p:cNvPr id="345" name="Google Shape;345;g13ff9a76b11_0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263db0db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Tony Blair P3&gt;L5: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https://www.youtube.com/watch?v=mbfJxbTYtRs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Constantine the Great P3&gt;L5: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https://www.youtube.com/watch?v=9y7c9vweo8k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4263db0dbc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ff9a76b11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3ff9a76b11_0_5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15e40fd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c15e40fd1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4263db0db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Lady Gaga T2&lt;I8: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https://www.youtube.com/watch?v=U23lwilMafU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Bowie T2&lt;I8: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https://www.youtube.com/watch?v=TajCh41y17I</a:t>
            </a:r>
            <a:r>
              <a:rPr lang="en-GB"/>
              <a:t> </a:t>
            </a:r>
            <a:endParaRPr/>
          </a:p>
        </p:txBody>
      </p:sp>
      <p:sp>
        <p:nvSpPr>
          <p:cNvPr id="395" name="Google Shape;395;g14263db0dbc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ff9a76b11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Tony Blair I8 -&gt; F6: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https://www.youtube.com/watch?v=AZUMEgHmCY8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Adolf Hitler I8 &gt; F6: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https://www.youtube.com/watch?v=FJ3N_2r6R-o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3ff9a76b11_0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ff9a76b11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Lady Gaga S4 -&gt; T2: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https://www.youtube.com/watch?v=wV1FrqwZyKw</a:t>
            </a:r>
            <a:r>
              <a:rPr lang="en-GB"/>
              <a:t> </a:t>
            </a:r>
            <a:endParaRPr/>
          </a:p>
        </p:txBody>
      </p:sp>
      <p:sp>
        <p:nvSpPr>
          <p:cNvPr id="428" name="Google Shape;428;g13ff9a76b11_0_4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ff9a76b11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Bowie S4&lt;F6: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https://www.youtube.com/watch?v=t8CNhakfB7c</a:t>
            </a:r>
            <a:r>
              <a:rPr lang="en-GB"/>
              <a:t> </a:t>
            </a:r>
            <a:endParaRPr/>
          </a:p>
        </p:txBody>
      </p:sp>
      <p:sp>
        <p:nvSpPr>
          <p:cNvPr id="444" name="Google Shape;444;g13ff9a76b11_0_5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ef34ef0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3ef34ef06e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263db0db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Christopher Langan L1+F2: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https://www.youtube.com/watch?v=Q-HXSHXUtFw&amp;t=35s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Katharine Birbalsingh L1+F2: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https://www.youtube.com/watch?v=QJ0qlwSowxw</a:t>
            </a:r>
            <a:r>
              <a:rPr lang="en-GB"/>
              <a:t> </a:t>
            </a:r>
            <a:endParaRPr/>
          </a:p>
        </p:txBody>
      </p:sp>
      <p:sp>
        <p:nvSpPr>
          <p:cNvPr id="482" name="Google Shape;482;g14263db0dbc_0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4263db0db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Joseph Stalin R3+I4: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https://www.youtube.com/watch?v=IYFZawos3v0</a:t>
            </a:r>
            <a:r>
              <a:rPr lang="en-GB"/>
              <a:t> </a:t>
            </a:r>
            <a:endParaRPr/>
          </a:p>
        </p:txBody>
      </p:sp>
      <p:sp>
        <p:nvSpPr>
          <p:cNvPr id="498" name="Google Shape;498;g14263db0dbc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263db0db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Hillary Clinton E5: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https://www.youtube.com/watch?v=noBW8GvvoSw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Enoch Powell E5+T6: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https://www.youtube.com/watch?v=mw4vMZDItQo&amp;t=6s</a:t>
            </a:r>
            <a:r>
              <a:rPr lang="en-GB"/>
              <a:t> </a:t>
            </a:r>
            <a:endParaRPr/>
          </a:p>
        </p:txBody>
      </p:sp>
      <p:sp>
        <p:nvSpPr>
          <p:cNvPr id="514" name="Google Shape;514;g14263db0dbc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4263db0db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Paul Hollywood P7+S8: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https://www.youtube.com/watch?v=2cnkrtPZJNI</a:t>
            </a:r>
            <a:r>
              <a:rPr lang="en-GB"/>
              <a:t> </a:t>
            </a:r>
            <a:endParaRPr/>
          </a:p>
        </p:txBody>
      </p:sp>
      <p:sp>
        <p:nvSpPr>
          <p:cNvPr id="530" name="Google Shape;530;g14263db0dbc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4263db0db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Christopher Langan L1&gt;P7: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https://www.youtube.com/watch?v=xwAffwDiy3A</a:t>
            </a:r>
            <a:r>
              <a:rPr lang="en-GB"/>
              <a:t> </a:t>
            </a:r>
            <a:endParaRPr/>
          </a:p>
        </p:txBody>
      </p:sp>
      <p:sp>
        <p:nvSpPr>
          <p:cNvPr id="546" name="Google Shape;546;g14263db0dbc_0_5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d433f7a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5d433f7a5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4263db0dbc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Malcolm X L1 -&gt; R3: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https://www.youtube.com/watch?v=xwAffwDiy3A</a:t>
            </a:r>
            <a:r>
              <a:rPr lang="en-GB"/>
              <a:t> </a:t>
            </a:r>
            <a:endParaRPr/>
          </a:p>
        </p:txBody>
      </p:sp>
      <p:sp>
        <p:nvSpPr>
          <p:cNvPr id="562" name="Google Shape;562;g14263db0dbc_0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4263db0dbc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Joseph Stalin R3 &gt; E5: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https://www.youtube.com/watch?v=i8vzLz08xOg</a:t>
            </a:r>
            <a:r>
              <a:rPr lang="en-GB"/>
              <a:t> </a:t>
            </a:r>
            <a:endParaRPr/>
          </a:p>
        </p:txBody>
      </p:sp>
      <p:sp>
        <p:nvSpPr>
          <p:cNvPr id="578" name="Google Shape;578;g14263db0dbc_0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4263db0dbc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Peter Hitchens E5 -&gt; P7: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https://www.youtube.com/watch?v=p4xsk-SMA_8&amp;t=195s</a:t>
            </a:r>
            <a:r>
              <a:rPr lang="en-GB"/>
              <a:t> </a:t>
            </a:r>
            <a:endParaRPr/>
          </a:p>
        </p:txBody>
      </p:sp>
      <p:sp>
        <p:nvSpPr>
          <p:cNvPr id="594" name="Google Shape;594;g14263db0dbc_0_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3ff9a76b11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Vladimir Putin F2&lt;S8: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https://www.youtube.com/watch?v=co8s0egftsc</a:t>
            </a:r>
            <a:r>
              <a:rPr lang="en-GB"/>
              <a:t> </a:t>
            </a:r>
            <a:endParaRPr/>
          </a:p>
        </p:txBody>
      </p:sp>
      <p:sp>
        <p:nvSpPr>
          <p:cNvPr id="610" name="Google Shape;610;g13ff9a76b11_0_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3ff9a76b11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Peter Hitchens S8 -&gt; T6: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https://www.youtube.com/watch?v=VnIH4gomOqc&amp;t=190s</a:t>
            </a:r>
            <a:r>
              <a:rPr lang="en-GB"/>
              <a:t> </a:t>
            </a:r>
            <a:endParaRPr/>
          </a:p>
        </p:txBody>
      </p:sp>
      <p:sp>
        <p:nvSpPr>
          <p:cNvPr id="627" name="Google Shape;627;g13ff9a76b11_0_5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ff9a76b11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Vladimir Putin I4 -&gt; F2: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https://www.youtube.com/watch?v=o9A-u8EoWcI</a:t>
            </a:r>
            <a:r>
              <a:rPr lang="en-GB"/>
              <a:t> </a:t>
            </a:r>
            <a:endParaRPr/>
          </a:p>
        </p:txBody>
      </p:sp>
      <p:sp>
        <p:nvSpPr>
          <p:cNvPr id="643" name="Google Shape;643;g13ff9a76b11_0_5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3ff9a76b11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Pope Pius XIII I4&lt;T6: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https://www.youtube.com/watch?v=LmbyWGCwX90</a:t>
            </a:r>
            <a:r>
              <a:rPr lang="en-GB"/>
              <a:t> </a:t>
            </a:r>
            <a:endParaRPr/>
          </a:p>
        </p:txBody>
      </p:sp>
      <p:sp>
        <p:nvSpPr>
          <p:cNvPr id="659" name="Google Shape;659;g13ff9a76b11_0_8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c135998c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1c135998c6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c135998c6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Madonna F1: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https://www.youtube.com/watch?v=-GrsjFmSRuk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Donald Trump F1: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https://www.youtube.com/watch?v=cDuy0WY8twU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Donald Trump F1+L2: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https://www.youtube.com/watch?v=JZRXESV3R74&amp;t=13s</a:t>
            </a:r>
            <a:r>
              <a:rPr lang="en-GB"/>
              <a:t> </a:t>
            </a:r>
            <a:endParaRPr/>
          </a:p>
        </p:txBody>
      </p:sp>
      <p:sp>
        <p:nvSpPr>
          <p:cNvPr id="696" name="Google Shape;696;g1c135998c6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c135998c6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Jair Bolsonaro I3+R4: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https://www.youtube.com/watch?v=dVdgCFJZmgI</a:t>
            </a:r>
            <a:r>
              <a:rPr lang="en-GB"/>
              <a:t> </a:t>
            </a:r>
            <a:endParaRPr/>
          </a:p>
        </p:txBody>
      </p:sp>
      <p:sp>
        <p:nvSpPr>
          <p:cNvPr id="712" name="Google Shape;712;g1c135998c6c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d433f7a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5d433f7a5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c135998c6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Winston Churchill T5+E6: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https://www.youtube.com/watch?v=skrdyoabmgA</a:t>
            </a:r>
            <a:r>
              <a:rPr lang="en-GB"/>
              <a:t> </a:t>
            </a:r>
            <a:endParaRPr/>
          </a:p>
        </p:txBody>
      </p:sp>
      <p:sp>
        <p:nvSpPr>
          <p:cNvPr id="728" name="Google Shape;728;g1c135998c6c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c135998c6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Donald Trump S7: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https://www.youtube.com/watch?v=KLpDxsokZD4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Donald Trump P8: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https://www.youtube.com/watch?v=A8wJc7vHcTs</a:t>
            </a:r>
            <a:r>
              <a:rPr lang="en-GB"/>
              <a:t> </a:t>
            </a:r>
            <a:endParaRPr/>
          </a:p>
        </p:txBody>
      </p:sp>
      <p:sp>
        <p:nvSpPr>
          <p:cNvPr id="744" name="Google Shape;744;g1c135998c6c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c135998c6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Theodore Roosevelt F1&gt;S7: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https://www.youtube.com/watch?v=Fs_1Yi4dy7A</a:t>
            </a:r>
            <a:r>
              <a:rPr lang="en-GB"/>
              <a:t> </a:t>
            </a:r>
            <a:endParaRPr/>
          </a:p>
        </p:txBody>
      </p:sp>
      <p:sp>
        <p:nvSpPr>
          <p:cNvPr id="760" name="Google Shape;760;g1c135998c6c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c135998c6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Donald Trump F1 -&gt; I3: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https://www.youtube.com/watch?v=buIBuaDA7gI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Donald Trump F1 -&gt; I3: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https://www.youtube.com/watch?v=TFfUYe4KHL0</a:t>
            </a:r>
            <a:r>
              <a:rPr lang="en-GB"/>
              <a:t> </a:t>
            </a:r>
            <a:endParaRPr/>
          </a:p>
        </p:txBody>
      </p:sp>
      <p:sp>
        <p:nvSpPr>
          <p:cNvPr id="776" name="Google Shape;776;g1c135998c6c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c135998c6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Marlon Brando I3&gt;T5: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https://www.youtube.com/watch?v=p4xtO4RBwPs</a:t>
            </a:r>
            <a:r>
              <a:rPr lang="en-GB"/>
              <a:t> </a:t>
            </a:r>
            <a:endParaRPr/>
          </a:p>
        </p:txBody>
      </p:sp>
      <p:sp>
        <p:nvSpPr>
          <p:cNvPr id="792" name="Google Shape;792;g1c135998c6c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c135998c6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1c135998c6c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c135998c6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Candace Owens L2&lt;P8: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https://www.youtube.com/watch?v=TB7dQh_TpUc</a:t>
            </a:r>
            <a:r>
              <a:rPr lang="en-GB"/>
              <a:t> </a:t>
            </a:r>
            <a:endParaRPr/>
          </a:p>
        </p:txBody>
      </p:sp>
      <p:sp>
        <p:nvSpPr>
          <p:cNvPr id="825" name="Google Shape;825;g1c135998c6c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c135998c6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Conor McGregor P8 -&gt; E6: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https://www.youtube.com/watch?v=bJmz-e64fwI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Conor McGregor P8 -&gt; E6: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https://www.youtube.com/watch?v=E2KmO004G0Y&amp;t=242s</a:t>
            </a:r>
            <a:r>
              <a:rPr lang="en-GB"/>
              <a:t> </a:t>
            </a:r>
            <a:endParaRPr/>
          </a:p>
        </p:txBody>
      </p:sp>
      <p:sp>
        <p:nvSpPr>
          <p:cNvPr id="841" name="Google Shape;841;g1c135998c6c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c135998c6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Negan R4 -&gt; L2: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https://www.youtube.com/watch?v=D4JdkkukXS4</a:t>
            </a:r>
            <a:r>
              <a:rPr lang="en-GB"/>
              <a:t> </a:t>
            </a:r>
            <a:endParaRPr/>
          </a:p>
        </p:txBody>
      </p:sp>
      <p:sp>
        <p:nvSpPr>
          <p:cNvPr id="857" name="Google Shape;857;g1c135998c6c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c135998c6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Silvio Berlusconi R4&lt;E6: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https://www.youtube.com/watch?v=TWzugdM_HQc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Silvio Berlusconi R4&lt;E6: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https://www.youtube.com/watch?v=_2xHB1FmWpk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Idi Amin R4&lt;E6: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https://www.youtube.com/shorts/vtatvBfwLEo</a:t>
            </a:r>
            <a:r>
              <a:rPr lang="en-GB"/>
              <a:t> </a:t>
            </a:r>
            <a:endParaRPr/>
          </a:p>
        </p:txBody>
      </p:sp>
      <p:sp>
        <p:nvSpPr>
          <p:cNvPr id="873" name="Google Shape;873;g1c135998c6c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cacd8c9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3cacd8c9c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c135998c6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1c135998c6c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c135998c6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Kate Bush T1: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https://www.youtube.com/watch?v=-1pMMIe4hb4</a:t>
            </a:r>
            <a:r>
              <a:rPr lang="en-GB"/>
              <a:t> </a:t>
            </a:r>
            <a:br>
              <a:rPr lang="en-GB"/>
            </a:br>
            <a:r>
              <a:rPr lang="en-GB"/>
              <a:t>Barack Obama T1+E2: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https://www.youtube.com/watch?v=OFPwDe22CoY</a:t>
            </a:r>
            <a:r>
              <a:rPr lang="en-GB"/>
              <a:t>  </a:t>
            </a:r>
            <a:endParaRPr/>
          </a:p>
        </p:txBody>
      </p:sp>
      <p:sp>
        <p:nvSpPr>
          <p:cNvPr id="911" name="Google Shape;911;g1c135998c6c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c135998c6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Karl Marx S3+P4: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https://mises.org/wire/visit-karl-marxs-apartment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Yoko Ono S3+P4: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https://www.youtube.com/watch?v=HdZ9weP5i68&amp;t=35s</a:t>
            </a:r>
            <a:r>
              <a:rPr lang="en-GB"/>
              <a:t> </a:t>
            </a:r>
            <a:endParaRPr/>
          </a:p>
        </p:txBody>
      </p:sp>
      <p:sp>
        <p:nvSpPr>
          <p:cNvPr id="927" name="Google Shape;927;g1c135998c6c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c135998c6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Elijah Wood F5: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https://www.youtube.com/watch?v=IfhMILe8C84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Emmanuel Macron F5: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https://www.youtube.com/watch?v=1DwijJfVbBg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Mahatma Gandhi L6: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https://www.youtube.com/watch?v=TkHTbkPoEQ8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1c135998c6c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c135998c6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Karl Marx I7+R8: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https://www.youtube.com/watch?v=j10hgmCXQYQ&amp;t=45s</a:t>
            </a:r>
            <a:r>
              <a:rPr lang="en-GB"/>
              <a:t> </a:t>
            </a:r>
            <a:endParaRPr/>
          </a:p>
        </p:txBody>
      </p:sp>
      <p:sp>
        <p:nvSpPr>
          <p:cNvPr id="959" name="Google Shape;959;g1c135998c6c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c135998c6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Kate Bush T1&gt;I7: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https://www.youtube.com/watch?v=AkLvn6pSDOA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Michael Jackson T1&gt;I8: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https://www.youtube.com/watch?v=ZkhOXXhSIhU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1c135998c6c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c135998c6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Princess Diana T1 -&gt; S3: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https://www.youtube.com/watch?v=QqNI9aRUb3k&amp;t=43s</a:t>
            </a:r>
            <a:r>
              <a:rPr lang="en-GB"/>
              <a:t> </a:t>
            </a:r>
            <a:endParaRPr/>
          </a:p>
        </p:txBody>
      </p:sp>
      <p:sp>
        <p:nvSpPr>
          <p:cNvPr id="992" name="Google Shape;992;g1c135998c6c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c135998c6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Friedrich Nietzsche S3&gt;F5: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https://www.youtube.com/watch?v=bxiKqA-u8y4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Friedrich Nietzsche S3&gt;F5: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https://www.youtube.com/watch?v=eMBVfPXCVVw</a:t>
            </a:r>
            <a:r>
              <a:rPr lang="en-GB"/>
              <a:t> </a:t>
            </a:r>
            <a:endParaRPr/>
          </a:p>
        </p:txBody>
      </p:sp>
      <p:sp>
        <p:nvSpPr>
          <p:cNvPr id="1008" name="Google Shape;1008;g1c135998c6c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c135998c6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1c135998c6c_0_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c135998c6c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Neil Gaiman E2&lt;R8: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https://www.youtube.com/watch?v=mqbJ5P6ZZ9c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Michael Jackson E2&lt;R8: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https://www.youtube.com/watch?v=ns4pq_gQIg0&amp;t=53s</a:t>
            </a:r>
            <a:r>
              <a:rPr lang="en-GB"/>
              <a:t> </a:t>
            </a:r>
            <a:endParaRPr/>
          </a:p>
        </p:txBody>
      </p:sp>
      <p:sp>
        <p:nvSpPr>
          <p:cNvPr id="1041" name="Google Shape;1041;g1c135998c6c_0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ff9a76b1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3ff9a76b11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c135998c6c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Plato R8 -&gt; L6: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https://www.youtube.com/watch?v=jLesc5lITvo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George Stroumboulopoulos R8 -&gt; L6: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https://www.youtube.com/watch?v=P1whhxDn-Ic&amp;t=33s</a:t>
            </a:r>
            <a:r>
              <a:rPr lang="en-GB"/>
              <a:t> </a:t>
            </a:r>
            <a:endParaRPr/>
          </a:p>
        </p:txBody>
      </p:sp>
      <p:sp>
        <p:nvSpPr>
          <p:cNvPr id="1057" name="Google Shape;1057;g1c135998c6c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c135998c6c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Michael Jackson P4 -&gt; E2: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https://www.youtube.com/watch?v=ZkhOXXhSIhU&amp;t=8s</a:t>
            </a:r>
            <a:r>
              <a:rPr lang="en-GB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Alan Rickman P4 -&gt; E2: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https://www.youtube.com/watch?v=gML1cG0LZSE</a:t>
            </a:r>
            <a:r>
              <a:rPr lang="en-GB"/>
              <a:t> </a:t>
            </a:r>
            <a:endParaRPr/>
          </a:p>
        </p:txBody>
      </p:sp>
      <p:sp>
        <p:nvSpPr>
          <p:cNvPr id="1073" name="Google Shape;1073;g1c135998c6c_0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c135998c6c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 Pot P4&lt;L6: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https://www.youtube.com/watch?v=g9aKxsg1_s8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Mahatma Gandhi P4&lt;L6: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https://www.youtube.com/watch?v=K8Vd-P1attQ</a:t>
            </a:r>
            <a:r>
              <a:rPr lang="en-GB"/>
              <a:t>  </a:t>
            </a:r>
            <a:endParaRPr/>
          </a:p>
        </p:txBody>
      </p:sp>
      <p:sp>
        <p:nvSpPr>
          <p:cNvPr id="1089" name="Google Shape;1089;g1c135998c6c_0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fddc79c1f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1fddc79c1f0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ef34ef06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3ef34ef06e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ef34ef06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3ef34ef06e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ef34ef06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3ef34ef06e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Relationship Id="rId4" Type="http://schemas.openxmlformats.org/officeDocument/2006/relationships/image" Target="../media/image19.gif"/><Relationship Id="rId5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Relationship Id="rId4" Type="http://schemas.openxmlformats.org/officeDocument/2006/relationships/image" Target="../media/image10.gif"/><Relationship Id="rId5" Type="http://schemas.openxmlformats.org/officeDocument/2006/relationships/image" Target="../media/image13.gif"/><Relationship Id="rId6" Type="http://schemas.openxmlformats.org/officeDocument/2006/relationships/image" Target="../media/image11.gif"/><Relationship Id="rId7" Type="http://schemas.openxmlformats.org/officeDocument/2006/relationships/image" Target="../media/image12.gif"/><Relationship Id="rId8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6" Type="http://schemas.openxmlformats.org/officeDocument/2006/relationships/image" Target="../media/image26.gif"/><Relationship Id="rId7" Type="http://schemas.openxmlformats.org/officeDocument/2006/relationships/image" Target="../media/image30.gif"/><Relationship Id="rId8" Type="http://schemas.openxmlformats.org/officeDocument/2006/relationships/image" Target="../media/image4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gif"/><Relationship Id="rId4" Type="http://schemas.openxmlformats.org/officeDocument/2006/relationships/image" Target="../media/image29.gif"/><Relationship Id="rId5" Type="http://schemas.openxmlformats.org/officeDocument/2006/relationships/image" Target="../media/image25.gif"/><Relationship Id="rId6" Type="http://schemas.openxmlformats.org/officeDocument/2006/relationships/image" Target="../media/image34.gif"/><Relationship Id="rId7" Type="http://schemas.openxmlformats.org/officeDocument/2006/relationships/image" Target="../media/image31.gif"/><Relationship Id="rId8" Type="http://schemas.openxmlformats.org/officeDocument/2006/relationships/image" Target="../media/image36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gif"/><Relationship Id="rId4" Type="http://schemas.openxmlformats.org/officeDocument/2006/relationships/image" Target="../media/image33.gif"/><Relationship Id="rId5" Type="http://schemas.openxmlformats.org/officeDocument/2006/relationships/image" Target="../media/image35.gif"/><Relationship Id="rId6" Type="http://schemas.openxmlformats.org/officeDocument/2006/relationships/image" Target="../media/image38.gif"/><Relationship Id="rId7" Type="http://schemas.openxmlformats.org/officeDocument/2006/relationships/image" Target="../media/image39.gif"/><Relationship Id="rId8" Type="http://schemas.openxmlformats.org/officeDocument/2006/relationships/image" Target="../media/image37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hyperlink" Target="mailto:worldsocionics@hotmail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Relationship Id="rId4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Relationship Id="rId4" Type="http://schemas.openxmlformats.org/officeDocument/2006/relationships/image" Target="../media/image2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Relationship Id="rId4" Type="http://schemas.openxmlformats.org/officeDocument/2006/relationships/image" Target="../media/image20.gif"/><Relationship Id="rId5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SOCIONICS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CRASH COURSE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718" cy="321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BETA </a:t>
            </a:r>
            <a:r>
              <a:rPr lang="en-GB"/>
              <a:t>INTEGRATORS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3" name="Google Shape;233;p28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534700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Know the deep mysteries of the universe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Stay on the true path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 truly dedicated to the cause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 not tolerate doubt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4" name="Google Shape;234;p28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Inspector - LSI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Mystic - IEI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3257100" y="2065875"/>
            <a:ext cx="1640700" cy="17238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713813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4650" y="4305901"/>
            <a:ext cx="3199575" cy="23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6725" y="65175"/>
            <a:ext cx="2617500" cy="19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40738"/>
            <a:ext cx="3786700" cy="213001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ETHICAL INTUITIVE ENERGISER  - “THE ICON”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685800" y="2275850"/>
            <a:ext cx="921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5" name="Google Shape;255;p2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6775" y="2065812"/>
            <a:ext cx="23336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100" y="4951075"/>
            <a:ext cx="3494550" cy="139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750" y="2218200"/>
            <a:ext cx="23812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100" y="1992524"/>
            <a:ext cx="3141825" cy="235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7651" y="4509100"/>
            <a:ext cx="1684725" cy="22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94777" y="4599601"/>
            <a:ext cx="3344824" cy="1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8" name="Google Shape;268;p30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4319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authentic self-expression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Full of dynamic passion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Provoke others to feel strong emotions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Communicate in a way that inspires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Seeks emotional states that are profound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Attracted to exclusive groups of belonging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often ‘just know’ what will happen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Looks to stand out from the ordinary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9" name="Google Shape;269;p3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0" name="Google Shape;270;p30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</a:t>
            </a: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4" name="Google Shape;284;p31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 practical skills boring to do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 dramatic over dry explanations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Learn and apply facts in line with goals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 to solve problems through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to relax and unwind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very intense, from 0-100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Have no interest in being normal humdrum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 health and daily details a frustration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5" name="Google Shape;285;p3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6" name="Google Shape;286;p31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685801" y="609675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0" name="Google Shape;300;p32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to order their thoughts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lose priorities in winning people over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Craves certainty from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Rails against hypocrisy and unfairness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Expresses raw, intense emotions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Seeks positions of influence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Hates to feel weak or vulnerable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Cycle between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impatience and self-doubt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1" name="Google Shape;301;p3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2" name="Google Shape;302;p32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</a:t>
            </a:r>
            <a:r>
              <a:rPr lang="en-GB"/>
              <a:t>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6" name="Google Shape;316;p33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 tune with their personal attitudes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Treat anyone nicely when happy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 harsh even to friends if angry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Avoid being disapproving or judgmental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Head full of creative ideas and influences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Quickly identifies new potential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Relaxes with creative pursuits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Does not enjoy too much ambiguity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7" name="Google Shape;317;p3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18" name="Google Shape;318;p33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2" name="Google Shape;332;p3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3" name="Google Shape;333;p34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1" name="Google Shape;341;p3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Focused on expressing how they feel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Do not let relationships constrict expression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Will not deflate energy with personal stuff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Airs one-to-one conversations to the room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May prioritise public over private life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2" name="Google Shape;342;p3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8" name="Google Shape;348;p3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9" name="Google Shape;349;p35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5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35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Strongly prefer emotive, uplifting conversation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Dislike informing in a dry, matter-of-fact way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Passionate about outcomes being achieved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If necessary, will do the ‘boring’ practical stuff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8" name="Google Shape;358;p3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4" name="Google Shape;364;p36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Reluctantly learns facts to become competent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too much information unexciting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something cohesive to feel passion for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someone to make sense of it all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Freed by coherent theories that explain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5" name="Google Shape;365;p36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366" name="Google Shape;366;p3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7" name="Google Shape;367;p36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6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6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6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6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6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6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6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382" name="Google Shape;382;p3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3" name="Google Shape;383;p37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7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7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1" name="Google Shape;391;p37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Normally open to clear, logical explanations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If people are not happy, give one-to-one time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Can then lose sight of general principles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Need the right mood to seek logic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2" name="Google Shape;392;p3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3962400" y="1964275"/>
            <a:ext cx="82941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8. BETA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    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8" name="Google Shape;398;p38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Balance breadth and depth of insight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Look across many different ideas/influences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Synthesise insights into long-term vision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Weigh up both opportunities and risks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Think ‘out the box’ in reaching their purpose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9" name="Google Shape;399;p38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400" name="Google Shape;400;p3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01" name="Google Shape;401;p38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8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8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8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8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8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8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5" name="Google Shape;415;p39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Open to ideas and perspectives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But want to be strong and taken seriously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 more assertive and impatient to act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Fall back on doubt and questioning if unsure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6" name="Google Shape;416;p3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17" name="Google Shape;417;p39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9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9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9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9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9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9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9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1" name="Google Shape;431;p40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Value what is profound over what is pleasant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Mentally very engaged but struggle to relax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Sacrifice daily maintenance for big picture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Ignore details, unless relevant, then stresses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2" name="Google Shape;432;p4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3" name="Google Shape;433;p40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0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0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0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7" name="Google Shape;447;p41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the peaceful, natural flow of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want to be strong and impactful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Try to be decisive, proactive and in charge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Come off as too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intense, disrupting the peace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be too hard on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themselves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, burning out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8" name="Google Shape;448;p4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9" name="Google Shape;449;p41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456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1775000" y="44319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1775000" y="32379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456275" y="5625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LOGICAL SENSORY INTEGRATOR</a:t>
            </a:r>
            <a:r>
              <a:rPr lang="en-GB"/>
              <a:t> - “THE INSPECTOR”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685800" y="2275850"/>
            <a:ext cx="921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2" name="Google Shape;472;p4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275" y="4241400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750" y="2378550"/>
            <a:ext cx="2216675" cy="18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6275" y="4433050"/>
            <a:ext cx="2311800" cy="23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8563" y="2005850"/>
            <a:ext cx="2093425" cy="20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9275" y="206030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1675" y="4138300"/>
            <a:ext cx="2492200" cy="24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5" name="Google Shape;485;p43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bringing the world to order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Formulates coherent rules and structures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Creates systems of absolute clarity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Follows principles without compromise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Backs up rules with strong enforcement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Maintains high levels of discipline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Battles against contradicting views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Expresses views with confident certainty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6" name="Google Shape;486;p4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7" name="Google Shape;487;p43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3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3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3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3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1" name="Google Shape;501;p44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Dislikes bias or subjectivity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Unlikely to make personal exceptions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find it hard to determine intentions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determine whom they like/dislike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to think outside own experiences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closed to other points of view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become overly narrow-minded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reject things without considering them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02" name="Google Shape;502;p4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3" name="Google Shape;503;p44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4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4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7" name="Google Shape;517;p45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belong, but not to compromise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overly serious and rigid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Susceptible to flattery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Warms up to a energised mood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Seek a greater purpose to existence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Grow to become more spiritual over time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Start to think more strategically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Tend to fully commit to a grand purpose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8" name="Google Shape;518;p4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9" name="Google Shape;519;p45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5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5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5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5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5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5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5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3" name="Google Shape;533;p46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Good at learning practical information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Able to apply principles effectively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Follow their rules even if impractical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Quick to dismiss odd facts as anomalies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Highly detail aware, meticulous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Good at sustaining energy over time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Grounded in their daily experiences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Unlikely to make mistakes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34" name="Google Shape;534;p4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535" name="Google Shape;535;p46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6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6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6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6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49" name="Google Shape;549;p4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Wants to reach a ‘true’ understanding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Insistent that theories align and make sense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Avoid data-driven approaches to knowledge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that data is noisy and lacks signal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Less interested in applying than knowing truth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0" name="Google Shape;550;p4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1" name="Google Shape;551;p47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7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7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7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7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7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7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7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SO FAR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 txBox="1"/>
          <p:nvPr>
            <p:ph idx="4294967295" type="body"/>
          </p:nvPr>
        </p:nvSpPr>
        <p:spPr>
          <a:xfrm>
            <a:off x="685800" y="2065800"/>
            <a:ext cx="4995900" cy="25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Types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Alphas</a:t>
            </a:r>
            <a:endParaRPr sz="3000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5256200" y="1981450"/>
            <a:ext cx="3441000" cy="1886700"/>
          </a:xfrm>
          <a:prstGeom prst="roundRect">
            <a:avLst>
              <a:gd fmla="val 14464" name="adj"/>
            </a:avLst>
          </a:prstGeom>
          <a:noFill/>
          <a:ln cap="flat" cmpd="sng" w="152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65" name="Google Shape;565;p48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7344575"/>
              </a:tblGrid>
              <a:tr h="23774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Strongly prefer impartial, categorical view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systems and structures over individuals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incorruptible, does not enjoy exceptions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build more personal relationships if forced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6" name="Google Shape;566;p4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7" name="Google Shape;567;p48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48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8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8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8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8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8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8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1" name="Google Shape;581;p49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Wants to rally people around their cause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Lacks the charisma to appeal to the group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Turns to winning allies one-to-one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Individual patronage not universal acclaim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Needs help getting collective buy-in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2" name="Google Shape;582;p4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3" name="Google Shape;583;p49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9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9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9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49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9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9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9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97" name="Google Shape;597;p50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Normally inspired by dramatic emotions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Occasionally needs to be more factual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Becomes unreceptive to the mood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grow cold and dispassionate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98" name="Google Shape;598;p5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9" name="Google Shape;599;p50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0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0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0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50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0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0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0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13" name="Google Shape;613;p51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Outwardly relaxed, but with inner steel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Balance intensity with ability to sustain energy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Highly disciplined in preventing mistakes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Stands their ground, defends their space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Establishes control by managing the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4" name="Google Shape;614;p51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615" name="Google Shape;615;p5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616" name="Google Shape;616;p51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1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1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1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51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1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1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1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30" name="Google Shape;630;p52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 daily comforts for granted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Grows more visionary and strategic over time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Chance of the grand purpose being false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Regresses to focus on mundane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31" name="Google Shape;631;p5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632" name="Google Shape;632;p52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52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52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52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2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52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52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52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5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6" name="Google Shape;646;p53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Sees truth in reality, not speculation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Cuts through ambiguity to enforce certainty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Enforces narrative against other perspectives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Acts quickly and does not tolerate uncertainty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7" name="Google Shape;647;p5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8" name="Google Shape;648;p53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3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3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3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3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53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3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3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2" name="Google Shape;662;p5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possibilities outside of experience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want to align to a greater purpose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Commit to a far-reaching strategy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Reject any possibility of changing their mind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advance blindly along the wrong path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3" name="Google Shape;663;p5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4" name="Google Shape;664;p54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4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4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54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4"/>
          <p:cNvSpPr/>
          <p:nvPr/>
        </p:nvSpPr>
        <p:spPr>
          <a:xfrm>
            <a:off x="1762450" y="44521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4"/>
          <p:cNvSpPr/>
          <p:nvPr/>
        </p:nvSpPr>
        <p:spPr>
          <a:xfrm>
            <a:off x="462800" y="20793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54"/>
          <p:cNvSpPr/>
          <p:nvPr/>
        </p:nvSpPr>
        <p:spPr>
          <a:xfrm>
            <a:off x="462800" y="560988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54"/>
          <p:cNvSpPr/>
          <p:nvPr/>
        </p:nvSpPr>
        <p:spPr>
          <a:xfrm>
            <a:off x="1762450" y="32561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5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SENSORY LOGICAL ENERGISER  - “THE CONQUEROR”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5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5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55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5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5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5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5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5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86" name="Google Shape;686;p5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87" name="Google Shape;6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862" y="1972813"/>
            <a:ext cx="2849450" cy="20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9468" y="4233275"/>
            <a:ext cx="2524832" cy="23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4475" y="4351850"/>
            <a:ext cx="2809515" cy="239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5400" y="2189191"/>
            <a:ext cx="2672626" cy="1531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390" y="4561262"/>
            <a:ext cx="2640678" cy="198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8300" y="2189191"/>
            <a:ext cx="2945474" cy="165683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9" name="Google Shape;699;p56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4319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competing and winning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Scans the room, quickly jumps into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Highly assertive, able to dominate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Tackles issues directly, makes an impact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Rapidly makes sense of information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Confidently sets out how things are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Introduces rules to control reality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Challenges contradictions and hypocrisies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00" name="Google Shape;700;p5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1" name="Google Shape;701;p56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56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6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56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56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56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56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56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5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15" name="Google Shape;715;p57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Dislikes ambiguity or indecision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it frustrating to talk and speculate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a reason to explore new options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think out of the box to confuse others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Don’t acknowledge personal sensitivities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Intrude into people’s privacy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Erratic in personal relationships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neglect those close to them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6" name="Google Shape;716;p5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7" name="Google Shape;717;p57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57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7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7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7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57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7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7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5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WHAT’S NEXT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/>
          <p:nvPr>
            <p:ph idx="4294967295" type="body"/>
          </p:nvPr>
        </p:nvSpPr>
        <p:spPr>
          <a:xfrm>
            <a:off x="685800" y="2065800"/>
            <a:ext cx="4995900" cy="26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Types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Alphas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Calibri"/>
              <a:buAutoNum type="arabicPeriod"/>
            </a:pPr>
            <a:r>
              <a:rPr lang="en-GB" sz="3000">
                <a:solidFill>
                  <a:srgbClr val="FFFF00"/>
                </a:solidFill>
              </a:rPr>
              <a:t>Betas</a:t>
            </a:r>
            <a:endParaRPr sz="3000">
              <a:solidFill>
                <a:srgbClr val="FFFF00"/>
              </a:solidFill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8607700" y="1957725"/>
            <a:ext cx="3441000" cy="1886700"/>
          </a:xfrm>
          <a:prstGeom prst="roundRect">
            <a:avLst>
              <a:gd fmla="val 16667" name="adj"/>
            </a:avLst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31" name="Google Shape;731;p58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Frequently superficial and directionless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Not good at seeing further ahead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act without thinking things through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Desires a greater destiny to pursue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Like to play up to a crowd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Enjoy causing emotional reactions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Attempts to win people over can backfire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excitement and adoration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32" name="Google Shape;732;p5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3" name="Google Shape;733;p58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8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8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8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8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8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58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5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47" name="Google Shape;747;p59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Prioritise ambitions over daily concerns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Power through discomfort to win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Live an intense life, not content to settle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Exercise control over aesthetic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Quickly absorb lots of facts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Does not expect competence from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Takes their problem-solving for granted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Prefers heroic to pragmatic solutions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48" name="Google Shape;748;p5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749" name="Google Shape;749;p59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59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9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9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59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9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9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9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63" name="Google Shape;763;p60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Inclined towards intensity of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‘No pain no gain’, denies comfort for ambition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Dominate surroundings, does not blend in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Makes space competitive, not harmonised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not allow others to relax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64" name="Google Shape;764;p6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5" name="Google Shape;765;p60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60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60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60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60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60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60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60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6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79" name="Google Shape;779;p61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Strongly prefer direct, forceful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 open-ended speculation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 not want to be tied to a losing battle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If necessary, will entertain alternative ideas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80" name="Google Shape;780;p6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1" name="Google Shape;781;p61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61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61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61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61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61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61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6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5" name="Google Shape;795;p62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Reluctantly entertains alternative ideas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Does not like to feel distracted from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Think they need to account for possibilities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Desire a clear destiny or vision to fight for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Freed from pointlessness by having purpose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96" name="Google Shape;796;p6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7" name="Google Shape;797;p62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62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62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62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62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62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62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62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6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63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812" name="Google Shape;812;p63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Normally receptive to a greater destiny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If not in control, will obsess over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Lose sight of their purpose for daily comforts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to be in charge to transcend the present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3" name="Google Shape;813;p6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4" name="Google Shape;814;p63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63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63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63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63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63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63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63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6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8" name="Google Shape;828;p6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Rapidly acquires factual information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Balances structured and practical thinking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Bolsters beliefs with factual research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Restructures viewpoints so they make sense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Able to quickly understand, explain and apply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29" name="Google Shape;829;p6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830" name="Google Shape;830;p64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64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64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64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64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4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64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4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6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4" name="Google Shape;844;p65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 facts for granted, want to be loved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 more ‘showy’, less factual over time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Playing up to the crowd can backfire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Regress to less exciting, practical matters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45" name="Google Shape;845;p6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846" name="Google Shape;846;p65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65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5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65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65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65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65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65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6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60" name="Google Shape;860;p66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objective rules, not subjective attitudes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Default to logical criteria in personal matters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a rational justification for liking/disliking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Handle relationships with rules and categories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61" name="Google Shape;861;p6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2" name="Google Shape;862;p66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66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66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6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66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6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66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66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76" name="Google Shape;876;p6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their personal attitudes, likes, dislikes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want people to shower them with love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Pursue public recognition and popularity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Overlook closer relationships, can be disloyal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lose public support due to personal life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77" name="Google Shape;877;p6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8" name="Google Shape;878;p67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67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67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67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67"/>
          <p:cNvSpPr/>
          <p:nvPr/>
        </p:nvSpPr>
        <p:spPr>
          <a:xfrm>
            <a:off x="402550" y="4430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67"/>
          <p:cNvSpPr/>
          <p:nvPr/>
        </p:nvSpPr>
        <p:spPr>
          <a:xfrm>
            <a:off x="1777825" y="206580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67"/>
          <p:cNvSpPr/>
          <p:nvPr/>
        </p:nvSpPr>
        <p:spPr>
          <a:xfrm>
            <a:off x="1777825" y="56126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67"/>
          <p:cNvSpPr/>
          <p:nvPr/>
        </p:nvSpPr>
        <p:spPr>
          <a:xfrm>
            <a:off x="402550" y="32480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6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BETA VALUES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685800" y="2070900"/>
            <a:ext cx="101313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1"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Valued</a:t>
            </a: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Elements are </a:t>
            </a:r>
            <a:r>
              <a:rPr b="1"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Conclusive</a:t>
            </a: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Knowing what the truth really is with certainty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Acting on beliefs without compromise, changing the world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Having a passionate voice and influence, making others care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Belonging with those dedicated to a similarly higher path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INTUITIVE ETHICAL INTEGRATOR  - “THE MYSTIC”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68"/>
          <p:cNvSpPr txBox="1"/>
          <p:nvPr/>
        </p:nvSpPr>
        <p:spPr>
          <a:xfrm>
            <a:off x="685800" y="2275850"/>
            <a:ext cx="921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68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68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68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68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68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68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8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68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01" name="Google Shape;901;p6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02" name="Google Shape;90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200" y="4351850"/>
            <a:ext cx="28575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3198" y="2065800"/>
            <a:ext cx="2588790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0725" y="4178150"/>
            <a:ext cx="2201625" cy="230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1200" y="2005850"/>
            <a:ext cx="3556950" cy="17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1100" y="4119638"/>
            <a:ext cx="3287225" cy="242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8400" y="1892856"/>
            <a:ext cx="2672625" cy="2004469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14" name="Google Shape;914;p69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finding a greater meaning to life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Reflects deeply on past and future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see what is destined to happen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Devoted to their calling or vision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Wants people aligned to the vision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Diplomatic, a subtle influencer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Speaks passionately about the future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Gains the buy in of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15" name="Google Shape;915;p6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6" name="Google Shape;916;p69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69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69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69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69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69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69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69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6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30" name="Google Shape;930;p70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Dislikes daily triviality and banality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 their heads, detached from day to day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Needs social pressure to manage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more calm and relaxed if needed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to practise and develop skills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 reality not matching up to the vision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Impractical, does not know what to do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Ignore evidence in forming beliefs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31" name="Google Shape;931;p7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2" name="Google Shape;932;p70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70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70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70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70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70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70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70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7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46" name="Google Shape;946;p71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stuck in their heads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Delay enacting their vision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be energised into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Very pliable to external force or pressure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Like to understand things clearly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Enjoy carving out an area of expertise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Attempts to show understanding can fail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people to see they are not stupid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7" name="Google Shape;947;p7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8" name="Google Shape;948;p71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71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71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71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71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71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71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71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7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62" name="Google Shape;962;p72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possibilities but focus on the vision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Avoids ideas that distract from purpose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Not normally open to new perspectives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the path ahead, do not deviate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Most influential on the one-to-one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Know people’s intentions, forgiving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take their relationships for granted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Prefers larger than life over ‘nice’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63" name="Google Shape;963;p7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964" name="Google Shape;964;p72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72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72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72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72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72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72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72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72"/>
          <p:cNvSpPr txBox="1"/>
          <p:nvPr/>
        </p:nvSpPr>
        <p:spPr>
          <a:xfrm>
            <a:off x="9457775" y="149400"/>
            <a:ext cx="26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7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79" name="Google Shape;979;p73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fulfil their purpose and destiny in life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Devoted to purpose, rejecting any distractions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Avoid new possibilities, appear uninquisitive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Explore everything that is relevant to them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Disinterested in much of the world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0" name="Google Shape;980;p7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81" name="Google Shape;981;p73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73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73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73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73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73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73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73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7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95" name="Google Shape;995;p74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Pursue what is transcendent over trivial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day-to-day things as unimportant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they have to look ‘put together’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Foster calming spaces if expected of them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6" name="Google Shape;996;p7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7" name="Google Shape;997;p74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74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74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74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74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74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74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74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7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11" name="Google Shape;1011;p75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Naturally cautious in present day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Feels the need to play things safe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the safe and secure very boring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Admires those with strength and will to act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empowered and emboldened by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12" name="Google Shape;1012;p7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3" name="Google Shape;1013;p75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75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75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75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75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75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75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75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7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76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028" name="Google Shape;1028;p76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Normally receptive to intensity and urgency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Occasionally needs to find a new vision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Grow distracted in exploration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the path ahead to be spurred to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29" name="Google Shape;1029;p7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0" name="Google Shape;1030;p76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76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76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76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76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76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76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76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7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44" name="Google Shape;1044;p7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Natural at reading and adapting to the mood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Great at balancing group and individual 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Connects each individual to the cluster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Ensures that the mood is nice and positive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Able to fit in while keeping close relationships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45" name="Google Shape;1045;p7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046" name="Google Shape;1046;p77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77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77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77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77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77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77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77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7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BETA</a:t>
            </a:r>
            <a:r>
              <a:rPr lang="en-GB"/>
              <a:t> TABOOS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685800" y="2070900"/>
            <a:ext cx="101313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1"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Neglected</a:t>
            </a: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Elements are </a:t>
            </a:r>
            <a:r>
              <a:rPr b="1"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Questionable</a:t>
            </a: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Quiet, cowardly disapproval, not challenging what bothers you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Living a boring, everyday life without something more special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Doubting your beliefs and instincts, changing who you are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Being complacent with the world, not mattering in the grander scheme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60" name="Google Shape;1060;p78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 bonds for granted, want to understand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Grow more coherent, less partial over time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Being the ‘expert’ can create a lot of pressure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Regress to reliance on close friendships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61" name="Google Shape;1061;p7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062" name="Google Shape;1062;p78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78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78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78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78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78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78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78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7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76" name="Google Shape;1076;p79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how people feel, not what actually works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Default to inspiring rather than informing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social interactions to learn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Use emotional feedback to decide what works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77" name="Google Shape;1077;p7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8" name="Google Shape;1078;p79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79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79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79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79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79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79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79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7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92" name="Google Shape;1092;p80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how things work best in reality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want to be seen as comprehending ‘truth’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Create a school of thought they are a ‘guru’ in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Rely wholly on a set theory or framework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Reject evidence to contrary, looking kooky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93" name="Google Shape;1093;p8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4" name="Google Shape;1094;p80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80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80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80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80"/>
          <p:cNvSpPr/>
          <p:nvPr/>
        </p:nvSpPr>
        <p:spPr>
          <a:xfrm>
            <a:off x="17854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80"/>
          <p:cNvSpPr/>
          <p:nvPr/>
        </p:nvSpPr>
        <p:spPr>
          <a:xfrm>
            <a:off x="447400" y="4479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80"/>
          <p:cNvSpPr/>
          <p:nvPr/>
        </p:nvSpPr>
        <p:spPr>
          <a:xfrm>
            <a:off x="447400" y="32700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80"/>
          <p:cNvSpPr/>
          <p:nvPr/>
        </p:nvSpPr>
        <p:spPr>
          <a:xfrm>
            <a:off x="1785475" y="56259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8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1"/>
          <p:cNvSpPr txBox="1"/>
          <p:nvPr>
            <p:ph type="title"/>
          </p:nvPr>
        </p:nvSpPr>
        <p:spPr>
          <a:xfrm>
            <a:off x="450550" y="386100"/>
            <a:ext cx="10131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81"/>
          <p:cNvSpPr txBox="1"/>
          <p:nvPr/>
        </p:nvSpPr>
        <p:spPr>
          <a:xfrm>
            <a:off x="729325" y="1846825"/>
            <a:ext cx="75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Jack at </a:t>
            </a:r>
            <a:r>
              <a:rPr lang="en-GB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worldsocionics@hotmail.com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8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BETA REALISTS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2" name="Google Shape;192;p25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5695275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The truth is enforced in reality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Establish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certainty in the world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 charge and be the boss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Control chaos and establish order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25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Inspector - LSI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Conqueror - SLE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3257100" y="2065875"/>
            <a:ext cx="1640700" cy="17238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685800" y="2065875"/>
            <a:ext cx="1640700" cy="17238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175" y="4226638"/>
            <a:ext cx="3365617" cy="252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42075"/>
            <a:ext cx="2763525" cy="27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BETA</a:t>
            </a:r>
            <a:r>
              <a:rPr lang="en-GB"/>
              <a:t> HUMANITARIANS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6858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7" name="Google Shape;207;p26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5327575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Express yourself authentically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Emotions should be profound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Discover your special destiny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Bring inspiration to the world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8" name="Google Shape;208;p26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Icon - EIE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Mystic - IEI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3257100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4202875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475" y="4226638"/>
            <a:ext cx="3365617" cy="252421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BETA</a:t>
            </a:r>
            <a:r>
              <a:rPr lang="en-GB"/>
              <a:t> ENERGISERS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32571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0" name="Google Shape;220;p27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{9CB2EE4E-6C0C-4EFF-94BD-E24D83F2CE8A}</a:tableStyleId>
              </a:tblPr>
              <a:tblGrid>
                <a:gridCol w="5981600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Shout out to the world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 intense and larger than life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Maximise street cred and influence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 the deliverer of change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1" name="Google Shape;221;p27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Icon - EIE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Conqueror - SLE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685800" y="2065875"/>
            <a:ext cx="1640700" cy="17238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42075"/>
            <a:ext cx="3505850" cy="262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2138" y="130575"/>
            <a:ext cx="2902837" cy="19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7775" y="4181388"/>
            <a:ext cx="4107193" cy="252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